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4"/>
  </p:sldMasterIdLst>
  <p:notesMasterIdLst>
    <p:notesMasterId r:id="rId81"/>
  </p:notesMasterIdLst>
  <p:handoutMasterIdLst>
    <p:handoutMasterId r:id="rId82"/>
  </p:handoutMasterIdLst>
  <p:sldIdLst>
    <p:sldId id="262" r:id="rId5"/>
    <p:sldId id="342" r:id="rId6"/>
    <p:sldId id="343" r:id="rId7"/>
    <p:sldId id="344" r:id="rId8"/>
    <p:sldId id="345" r:id="rId9"/>
    <p:sldId id="346" r:id="rId10"/>
    <p:sldId id="347" r:id="rId11"/>
    <p:sldId id="349" r:id="rId12"/>
    <p:sldId id="348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72" r:id="rId31"/>
    <p:sldId id="367" r:id="rId32"/>
    <p:sldId id="368" r:id="rId33"/>
    <p:sldId id="369" r:id="rId34"/>
    <p:sldId id="370" r:id="rId35"/>
    <p:sldId id="371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270" r:id="rId80"/>
  </p:sldIdLst>
  <p:sldSz cx="12192000" cy="6858000"/>
  <p:notesSz cx="70104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0040C0"/>
    <a:srgbClr val="FB9705"/>
    <a:srgbClr val="C54343"/>
    <a:srgbClr val="D60000"/>
    <a:srgbClr val="FF5050"/>
    <a:srgbClr val="BBE676"/>
    <a:srgbClr val="5195D3"/>
    <a:srgbClr val="F3FBFF"/>
    <a:srgbClr val="E4F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66" autoAdjust="0"/>
  </p:normalViewPr>
  <p:slideViewPr>
    <p:cSldViewPr snapToGrid="0">
      <p:cViewPr varScale="1">
        <p:scale>
          <a:sx n="84" d="100"/>
          <a:sy n="84" d="100"/>
        </p:scale>
        <p:origin x="53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17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91D5B-F21D-4A23-BC16-77D248A42E04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87700-C2CA-4156-B879-80D1DD799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9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21D603EA-85D6-422C-AB10-17A2A7923832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50" tIns="45825" rIns="91650" bIns="458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vert="horz" lIns="91650" tIns="45825" rIns="91650" bIns="458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6DE649CB-0B81-4204-A849-0379B10D6E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595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76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025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607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377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862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03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354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7776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3574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393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770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669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095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17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631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612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64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53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503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621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395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059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563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18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PR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rgbClr val="004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rgbClr val="0040C0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rgbClr val="0040C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5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rgbClr val="0040C0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rgbClr val="0040C0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81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4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05840"/>
            <a:ext cx="5577840" cy="539496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05840"/>
            <a:ext cx="5577840" cy="539496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1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880"/>
            <a:ext cx="114300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05840"/>
            <a:ext cx="5577840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737360"/>
            <a:ext cx="5577840" cy="466344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005840"/>
            <a:ext cx="5577840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1737360"/>
            <a:ext cx="5577840" cy="466344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01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591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76"/>
            <a:ext cx="12192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4689" y="2712785"/>
            <a:ext cx="12192000" cy="16267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688" y="2712785"/>
            <a:ext cx="12196689" cy="1626781"/>
          </a:xfrm>
        </p:spPr>
        <p:txBody>
          <a:bodyPr anchor="ctr">
            <a:normAutofit/>
          </a:bodyPr>
          <a:lstStyle>
            <a:lvl1pPr algn="ctr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479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76"/>
            <a:ext cx="12192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3080826"/>
            <a:ext cx="12192000" cy="8018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3223723"/>
            <a:ext cx="12192000" cy="6049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800" b="1" spc="15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Together…Shaping the Future of Electricity</a:t>
            </a:r>
          </a:p>
        </p:txBody>
      </p:sp>
    </p:spTree>
    <p:extLst>
      <p:ext uri="{BB962C8B-B14F-4D97-AF65-F5344CB8AC3E}">
        <p14:creationId xmlns:p14="http://schemas.microsoft.com/office/powerpoint/2010/main" val="12432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&amp;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6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7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7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71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6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8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2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19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2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84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5840"/>
            <a:ext cx="11430000" cy="53949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9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5840"/>
            <a:ext cx="11430000" cy="4663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FAA409-EC2B-4245-BB55-6C0CC85D75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125" y="5715000"/>
            <a:ext cx="11430000" cy="731520"/>
          </a:xfrm>
          <a:solidFill>
            <a:srgbClr val="0040C0"/>
          </a:solidFill>
        </p:spPr>
        <p:txBody>
          <a:bodyPr anchor="ctr"/>
          <a:lstStyle>
            <a:lvl1pPr marL="0" indent="0" algn="ctr"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432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Highl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E03F-F02F-4FA3-91CB-67CB1409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D7085-5105-4024-BD3C-F69FB7128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5715000"/>
            <a:ext cx="11430000" cy="731520"/>
          </a:xfrm>
          <a:solidFill>
            <a:srgbClr val="0040C0"/>
          </a:solidFill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28733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880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www.epri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760" y="182563"/>
            <a:ext cx="1146048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005840"/>
            <a:ext cx="11460480" cy="551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21"/>
          <p:cNvSpPr/>
          <p:nvPr userDrawn="1"/>
        </p:nvSpPr>
        <p:spPr>
          <a:xfrm>
            <a:off x="0" y="6602042"/>
            <a:ext cx="10458450" cy="18415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 Box 47"/>
          <p:cNvSpPr txBox="1">
            <a:spLocks noChangeArrowheads="1"/>
          </p:cNvSpPr>
          <p:nvPr userDrawn="1"/>
        </p:nvSpPr>
        <p:spPr bwMode="auto">
          <a:xfrm>
            <a:off x="4656903" y="6586395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3" name="TextBox 12">
            <a:hlinkClick r:id="rId17"/>
          </p:cNvPr>
          <p:cNvSpPr txBox="1"/>
          <p:nvPr userDrawn="1"/>
        </p:nvSpPr>
        <p:spPr>
          <a:xfrm>
            <a:off x="1892567" y="6586395"/>
            <a:ext cx="1220110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spc="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81280" y="6586395"/>
            <a:ext cx="8106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fld id="{324FBA8B-C479-4BF9-A515-8ED623D42A4A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>
                <a:spcBef>
                  <a:spcPts val="0"/>
                </a:spcBef>
              </a:pPr>
              <a:t>‹#›</a:t>
            </a:fld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108642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417" y="6579063"/>
            <a:ext cx="1385206" cy="225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09"/>
            <a:ext cx="2335183" cy="1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4" r:id="rId3"/>
    <p:sldLayoutId id="2147483692" r:id="rId4"/>
    <p:sldLayoutId id="2147483695" r:id="rId5"/>
    <p:sldLayoutId id="2147483696" r:id="rId6"/>
    <p:sldLayoutId id="2147483666" r:id="rId7"/>
    <p:sldLayoutId id="2147483686" r:id="rId8"/>
    <p:sldLayoutId id="2147483685" r:id="rId9"/>
    <p:sldLayoutId id="2147483670" r:id="rId10"/>
    <p:sldLayoutId id="2147483668" r:id="rId11"/>
    <p:sldLayoutId id="2147483669" r:id="rId12"/>
    <p:sldLayoutId id="2147483671" r:id="rId13"/>
    <p:sldLayoutId id="2147483684" r:id="rId14"/>
    <p:sldLayoutId id="2147483677" r:id="rId15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31775" indent="-23177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794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800">
          <a:solidFill>
            <a:schemeClr val="tx1"/>
          </a:solidFill>
          <a:latin typeface="+mn-lt"/>
        </a:defRPr>
      </a:lvl2pPr>
      <a:lvl3pPr marL="855663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3pPr>
      <a:lvl4pPr marL="1262063" indent="-2889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800">
          <a:solidFill>
            <a:schemeClr val="tx1"/>
          </a:solidFill>
          <a:latin typeface="+mn-lt"/>
        </a:defRPr>
      </a:lvl4pPr>
      <a:lvl5pPr marL="1538288" indent="-2254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dssimpc/code/HEAD/tree/trunk/Distribution/Exampl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epri.com/#/pages/sa/opendss?lang=es" TargetMode="Externa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dssimpc/code/HEAD/tree/trunk/Distribution/Examples/" TargetMode="External"/><Relationship Id="rId2" Type="http://schemas.openxmlformats.org/officeDocument/2006/relationships/hyperlink" Target="https://sourceforge.net/projects/dssimpc/files/Documents/DSTCP-Comm.pdf/download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>
            <a:spLocks noGrp="1"/>
          </p:cNvSpPr>
          <p:nvPr>
            <p:ph type="subTitle" sz="quarter" idx="1"/>
          </p:nvPr>
        </p:nvSpPr>
        <p:spPr>
          <a:xfrm>
            <a:off x="576072" y="4099468"/>
            <a:ext cx="5806439" cy="1994984"/>
          </a:xfrm>
        </p:spPr>
        <p:txBody>
          <a:bodyPr numCol="1"/>
          <a:lstStyle/>
          <a:p>
            <a:r>
              <a:rPr lang="en-US" dirty="0"/>
              <a:t>Roger C. Dugan</a:t>
            </a:r>
          </a:p>
          <a:p>
            <a:r>
              <a:rPr lang="en-US" dirty="0"/>
              <a:t>Davis Montenegro</a:t>
            </a:r>
          </a:p>
          <a:p>
            <a:r>
              <a:rPr lang="en-US" dirty="0"/>
              <a:t>EPRI Knoxville, TN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September 24-25, 2019</a:t>
            </a:r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ctrTitle" sz="quarter"/>
          </p:nvPr>
        </p:nvSpPr>
        <p:spPr>
          <a:xfrm>
            <a:off x="576072" y="590719"/>
            <a:ext cx="5806439" cy="2897570"/>
          </a:xfrm>
        </p:spPr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Training Workshop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072" y="3509558"/>
            <a:ext cx="5806439" cy="5899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Idaho Power Co.</a:t>
            </a:r>
          </a:p>
          <a:p>
            <a:r>
              <a:rPr lang="en-US" dirty="0"/>
              <a:t>Boise, Idaho</a:t>
            </a:r>
          </a:p>
        </p:txBody>
      </p:sp>
    </p:spTree>
    <p:extLst>
      <p:ext uri="{BB962C8B-B14F-4D97-AF65-F5344CB8AC3E}">
        <p14:creationId xmlns:p14="http://schemas.microsoft.com/office/powerpoint/2010/main" val="274857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0"/>
            <a:ext cx="3586480" cy="305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655888"/>
            <a:ext cx="2838450" cy="20072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</p:spTree>
    <p:extLst>
      <p:ext uri="{BB962C8B-B14F-4D97-AF65-F5344CB8AC3E}">
        <p14:creationId xmlns:p14="http://schemas.microsoft.com/office/powerpoint/2010/main" val="170487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949450" y="1981200"/>
            <a:ext cx="5181600" cy="3505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1" y="1447800"/>
            <a:ext cx="2968625" cy="243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1" y="4191001"/>
            <a:ext cx="2968625" cy="207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</p:spTree>
    <p:extLst>
      <p:ext uri="{BB962C8B-B14F-4D97-AF65-F5344CB8AC3E}">
        <p14:creationId xmlns:p14="http://schemas.microsoft.com/office/powerpoint/2010/main" val="4111469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3144489"/>
            <a:ext cx="4029901" cy="3244663"/>
          </a:xfrm>
          <a:prstGeom prst="rect">
            <a:avLst/>
          </a:prstGeom>
        </p:spPr>
      </p:pic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20" y="1563339"/>
            <a:ext cx="96202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30477" y="1723912"/>
            <a:ext cx="5410200" cy="38862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077" y="3933712"/>
            <a:ext cx="3823970" cy="2470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</p:spTree>
    <p:extLst>
      <p:ext uri="{BB962C8B-B14F-4D97-AF65-F5344CB8AC3E}">
        <p14:creationId xmlns:p14="http://schemas.microsoft.com/office/powerpoint/2010/main" val="165133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33525"/>
            <a:ext cx="1771650" cy="443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1" y="1528763"/>
            <a:ext cx="1781175" cy="4448175"/>
          </a:xfrm>
          <a:prstGeom prst="rect">
            <a:avLst/>
          </a:prstGeom>
        </p:spPr>
      </p:pic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Tools palette</a:t>
            </a:r>
          </a:p>
        </p:txBody>
      </p:sp>
    </p:spTree>
    <p:extLst>
      <p:ext uri="{BB962C8B-B14F-4D97-AF65-F5344CB8AC3E}">
        <p14:creationId xmlns:p14="http://schemas.microsoft.com/office/powerpoint/2010/main" val="935950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528763"/>
            <a:ext cx="1781175" cy="44481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133600"/>
            <a:ext cx="1828800" cy="1905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886200"/>
            <a:ext cx="1676400" cy="762000"/>
          </a:xfrm>
          <a:prstGeom prst="rect">
            <a:avLst/>
          </a:prstGeom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Tools palette</a:t>
            </a:r>
          </a:p>
        </p:txBody>
      </p:sp>
    </p:spTree>
    <p:extLst>
      <p:ext uri="{BB962C8B-B14F-4D97-AF65-F5344CB8AC3E}">
        <p14:creationId xmlns:p14="http://schemas.microsoft.com/office/powerpoint/2010/main" val="102789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723912"/>
            <a:ext cx="5943600" cy="4144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661" y="1896282"/>
            <a:ext cx="1762125" cy="4419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805456" y="3545664"/>
            <a:ext cx="762000" cy="44767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Configuring the environment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104" y="4106082"/>
            <a:ext cx="4191000" cy="17984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876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27" y="1723912"/>
            <a:ext cx="7591665" cy="4453773"/>
          </a:xfrm>
          <a:prstGeom prst="rect">
            <a:avLst/>
          </a:prstGeom>
        </p:spPr>
      </p:pic>
      <p:sp>
        <p:nvSpPr>
          <p:cNvPr id="5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394713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70" y="1723912"/>
            <a:ext cx="7191974" cy="4609056"/>
          </a:xfrm>
          <a:prstGeom prst="rect">
            <a:avLst/>
          </a:prstGeom>
        </p:spPr>
      </p:pic>
      <p:sp>
        <p:nvSpPr>
          <p:cNvPr id="5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215435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97" y="1723912"/>
            <a:ext cx="6905444" cy="195518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17" y="3861758"/>
            <a:ext cx="5890403" cy="2556294"/>
          </a:xfrm>
          <a:prstGeom prst="rect">
            <a:avLst/>
          </a:prstGeom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176643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Introduction to OpenDSS-G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9" y="2075137"/>
            <a:ext cx="3759248" cy="341606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039" y="5134011"/>
            <a:ext cx="92392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6718540" cy="3485072"/>
          </a:xfrm>
          <a:prstGeom prst="rect">
            <a:avLst/>
          </a:prstGeom>
        </p:spPr>
      </p:pic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30331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8" y="1857554"/>
            <a:ext cx="6566438" cy="22831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24" y="3883324"/>
            <a:ext cx="6566439" cy="2439838"/>
          </a:xfrm>
          <a:prstGeom prst="rect">
            <a:avLst/>
          </a:prstGeom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71512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4" y="2193294"/>
            <a:ext cx="10723351" cy="3284479"/>
          </a:xfrm>
          <a:prstGeom prst="rect">
            <a:avLst/>
          </a:prstGeom>
        </p:spPr>
      </p:pic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3217788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Creating 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2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There are a couple of options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8762"/>
            <a:ext cx="121919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Importing an existing model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Describing your circuit from the scratch</a:t>
            </a:r>
          </a:p>
        </p:txBody>
      </p:sp>
    </p:spTree>
    <p:extLst>
      <p:ext uri="{BB962C8B-B14F-4D97-AF65-F5344CB8AC3E}">
        <p14:creationId xmlns:p14="http://schemas.microsoft.com/office/powerpoint/2010/main" val="479536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Before anything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524" y="2362200"/>
            <a:ext cx="107941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Download the examples to be used in this session: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https://sourceforge.net/p/dssimpc/code/HEAD/tree/trunk/Distribution/Examples/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908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Importing a model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2" y="2078135"/>
            <a:ext cx="3279775" cy="3974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89" y="2859999"/>
            <a:ext cx="7514957" cy="24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4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Importing a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5280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Let’s import an OpenDSS circuit</a:t>
            </a:r>
          </a:p>
        </p:txBody>
      </p:sp>
    </p:spTree>
    <p:extLst>
      <p:ext uri="{BB962C8B-B14F-4D97-AF65-F5344CB8AC3E}">
        <p14:creationId xmlns:p14="http://schemas.microsoft.com/office/powerpoint/2010/main" val="4004352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" y="1632155"/>
            <a:ext cx="5185913" cy="495298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10" y="1794294"/>
            <a:ext cx="5115464" cy="184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42" y="3802487"/>
            <a:ext cx="5943600" cy="26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1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4" y="2508595"/>
            <a:ext cx="3703345" cy="276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597880" y="2599131"/>
            <a:ext cx="70426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Rules:</a:t>
            </a:r>
          </a:p>
          <a:p>
            <a:pPr algn="l"/>
            <a:endParaRPr lang="en-US" sz="2400" dirty="0"/>
          </a:p>
          <a:p>
            <a:pPr marL="342900" indent="-342900" algn="l">
              <a:buAutoNum type="arabicPeriod"/>
            </a:pPr>
            <a:r>
              <a:rPr lang="en-US" sz="2400" dirty="0"/>
              <a:t>Connect your PD/</a:t>
            </a:r>
            <a:r>
              <a:rPr lang="en-US" sz="2400" dirty="0" err="1"/>
              <a:t>PCElement</a:t>
            </a:r>
            <a:r>
              <a:rPr lang="en-US" sz="2400" dirty="0"/>
              <a:t> to an existing bus</a:t>
            </a:r>
          </a:p>
          <a:p>
            <a:pPr marL="342900" indent="-342900" algn="l">
              <a:buAutoNum type="arabicPeriod"/>
            </a:pPr>
            <a:endParaRPr lang="en-US" sz="2400" dirty="0"/>
          </a:p>
          <a:p>
            <a:pPr marL="342900" indent="-342900" algn="l">
              <a:buAutoNum type="arabicPeriod"/>
            </a:pPr>
            <a:r>
              <a:rPr lang="en-US" sz="2400" dirty="0"/>
              <a:t>Follow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15762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7209011" y="4093621"/>
            <a:ext cx="4778477" cy="1732320"/>
          </a:xfrm>
          <a:prstGeom prst="roundRect">
            <a:avLst/>
          </a:prstGeom>
          <a:ln w="25400"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209011" y="1433667"/>
            <a:ext cx="4778477" cy="1732320"/>
          </a:xfrm>
          <a:prstGeom prst="roundRect">
            <a:avLst/>
          </a:prstGeom>
          <a:ln w="25400"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1433667"/>
            <a:ext cx="5943600" cy="4372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00741" y="1573258"/>
            <a:ext cx="4395019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000" dirty="0"/>
              <a:t>OpenDSS-G (formerly DSSim-PC) is a new step in the evolution of simulation tools for planning and operations based in OpenDSS.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interface has adopted the functionalities of OpenDSS for making easier to the user to use the advance features of the platform.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6375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  <a:p>
            <a:pPr marL="0" indent="0">
              <a:buNone/>
            </a:pPr>
            <a:r>
              <a:rPr lang="en-US" altLang="en-US" sz="1800" kern="0" dirty="0"/>
              <a:t>   (Special elements)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2" y="2011617"/>
            <a:ext cx="7121456" cy="3262223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176645" y="4360801"/>
            <a:ext cx="5619115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2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  <a:p>
            <a:pPr marL="0" indent="0">
              <a:buNone/>
            </a:pPr>
            <a:r>
              <a:rPr lang="en-US" altLang="en-US" sz="1800" kern="0" dirty="0"/>
              <a:t>   (Special elements)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53" y="2175847"/>
            <a:ext cx="6489341" cy="211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78" y="4040144"/>
            <a:ext cx="6489341" cy="2110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898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5280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Let’s build a simple circuit</a:t>
            </a:r>
          </a:p>
        </p:txBody>
      </p:sp>
    </p:spTree>
    <p:extLst>
      <p:ext uri="{BB962C8B-B14F-4D97-AF65-F5344CB8AC3E}">
        <p14:creationId xmlns:p14="http://schemas.microsoft.com/office/powerpoint/2010/main" val="3132903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</p:spTree>
    <p:extLst>
      <p:ext uri="{BB962C8B-B14F-4D97-AF65-F5344CB8AC3E}">
        <p14:creationId xmlns:p14="http://schemas.microsoft.com/office/powerpoint/2010/main" val="38058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8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OpenDSS-G includes parallel processing capabilities that can be used through the </a:t>
            </a:r>
            <a:r>
              <a:rPr lang="en-US" i="1" dirty="0"/>
              <a:t>Configuration</a:t>
            </a:r>
            <a:r>
              <a:rPr lang="en-US" dirty="0"/>
              <a:t> menu. 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3" y="2645697"/>
            <a:ext cx="5791200" cy="258506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2" y="2182506"/>
            <a:ext cx="30765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31" y="3938229"/>
            <a:ext cx="3076575" cy="191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158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8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OpenDSS-G includes parallel processing capabilities that can be used through the </a:t>
            </a:r>
            <a:r>
              <a:rPr lang="en-US" i="1" dirty="0"/>
              <a:t>Configuration</a:t>
            </a:r>
            <a:r>
              <a:rPr lang="en-US" dirty="0"/>
              <a:t> menu. </a:t>
            </a:r>
            <a:endParaRPr lang="en-US" altLang="en-US" kern="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99768" y="2019870"/>
            <a:ext cx="3400172" cy="233200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3744301" y="3328128"/>
            <a:ext cx="7903975" cy="29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3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8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OpenDSS-G includes parallel processing capabilities that can be used through the </a:t>
            </a:r>
            <a:r>
              <a:rPr lang="en-US" i="1" dirty="0"/>
              <a:t>Configuration</a:t>
            </a:r>
            <a:r>
              <a:rPr lang="en-US" dirty="0"/>
              <a:t> menu. 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20097" y="2276794"/>
            <a:ext cx="10316497" cy="329809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9996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8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OpenDSS-G includes parallel processing capabilities that can be used through the </a:t>
            </a:r>
            <a:r>
              <a:rPr lang="en-US" i="1" dirty="0"/>
              <a:t>Configuration</a:t>
            </a:r>
            <a:r>
              <a:rPr lang="en-US" dirty="0"/>
              <a:t> menu. </a:t>
            </a:r>
            <a:endParaRPr lang="en-US" altLang="en-US" kern="0" dirty="0"/>
          </a:p>
        </p:txBody>
      </p:sp>
      <p:pic>
        <p:nvPicPr>
          <p:cNvPr id="2" name="Temporal_paralle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3479" y="1887794"/>
            <a:ext cx="8180438" cy="4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Visualizing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Monitors and meters in OpenDSS-G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Installing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812089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AutoNum type="arabicPeriod"/>
            </a:pPr>
            <a:r>
              <a:rPr lang="en-US" altLang="en-US" kern="0" dirty="0"/>
              <a:t>Download (</a:t>
            </a:r>
            <a:r>
              <a:rPr lang="en-US" altLang="en-US" kern="0" dirty="0">
                <a:hlinkClick r:id="rId2"/>
              </a:rPr>
              <a:t>https://www.epri.com/#/pages/sa/opendss?lang=es</a:t>
            </a:r>
            <a:r>
              <a:rPr lang="en-US" altLang="en-US" kern="0" dirty="0"/>
              <a:t>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65760" y="4004687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en-US" kern="0" dirty="0"/>
              <a:t>Follow the instructions</a:t>
            </a: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514" y="2618338"/>
            <a:ext cx="5008246" cy="379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244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Monitors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48" y="1977512"/>
            <a:ext cx="2993554" cy="389234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8" y="1977511"/>
            <a:ext cx="3323303" cy="38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Monitors</a:t>
            </a:r>
            <a:endParaRPr lang="en-US" altLang="en-US" kern="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19" y="1581314"/>
            <a:ext cx="8251723" cy="47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Monitors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76" y="1581314"/>
            <a:ext cx="9264444" cy="467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3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Energy meters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" y="1901198"/>
            <a:ext cx="4646275" cy="36245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73" y="2130475"/>
            <a:ext cx="2495233" cy="316597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08" y="2130473"/>
            <a:ext cx="2104104" cy="31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Special mode (Harmonics)</a:t>
            </a:r>
            <a:endParaRPr lang="en-US" altLang="en-US" kern="0" dirty="0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72" y="1581314"/>
            <a:ext cx="5859575" cy="4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136490"/>
            <a:ext cx="12192000" cy="2831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4000" dirty="0"/>
              <a:t>Let’s run an example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726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statistics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9" y="2406466"/>
            <a:ext cx="11503251" cy="3315908"/>
          </a:xfrm>
          <a:prstGeom prst="rect">
            <a:avLst/>
          </a:prstGeom>
        </p:spPr>
      </p:pic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Getting information about the model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23213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elements within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Getting information about the elements within model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2127740"/>
            <a:ext cx="4399424" cy="322100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74340" y="1822241"/>
            <a:ext cx="7239001" cy="38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2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Close/open switching elements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62" y="2006754"/>
            <a:ext cx="4269967" cy="388276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45" y="2166824"/>
            <a:ext cx="4168877" cy="356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Adding faults</a:t>
            </a:r>
            <a:endParaRPr lang="en-US" altLang="en-US" kern="0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6" y="2293492"/>
            <a:ext cx="4531084" cy="329122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72" y="2293492"/>
            <a:ext cx="6123264" cy="34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Installing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812089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en-US" altLang="en-US" kern="0" dirty="0"/>
              <a:t>Specify the destination folder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625" y="1113995"/>
            <a:ext cx="3855341" cy="27894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4584786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altLang="en-US" kern="0" dirty="0"/>
              <a:t>Finish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47" y="3412043"/>
            <a:ext cx="4044315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681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Adding faults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25474" y="1581314"/>
            <a:ext cx="7623093" cy="486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simulation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Real-Time simulation module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43" y="1968693"/>
            <a:ext cx="9412634" cy="39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simulation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92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FLISR (Fault Location, Isolation and Service Restoration) simulation module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97" y="2100769"/>
            <a:ext cx="6726126" cy="40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simulation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92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FLISR (Fault Location, Isolation and Service Restoration) simulation module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0769"/>
            <a:ext cx="5623560" cy="405511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10" y="2100769"/>
            <a:ext cx="5448368" cy="40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elements within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92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elements palette</a:t>
            </a:r>
            <a:endParaRPr lang="en-US" altLang="en-US" kern="0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21108" y="1968693"/>
            <a:ext cx="4975123" cy="381267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982438" y="2634870"/>
            <a:ext cx="5373821" cy="27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Co-Simulating with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92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TCP-IP server</a:t>
            </a:r>
            <a:endParaRPr lang="en-US" altLang="en-US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466541" y="2214499"/>
            <a:ext cx="11228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OpenDSS-G has a TCP/IP server integrated for co-simulation with other platforms. The document that describes the protocol and uses can be downloaded from </a:t>
            </a:r>
            <a:r>
              <a:rPr lang="en-US" sz="2000" u="sng" dirty="0">
                <a:hlinkClick r:id="rId2"/>
              </a:rPr>
              <a:t>https://sourceforge.net/projects/dssimpc/files/Documents/DSTCP-Comm.pdf/download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Co-simulation examples for MATLAB and NI LabVIEW can be found at </a:t>
            </a:r>
            <a:r>
              <a:rPr lang="en-US" sz="2000" u="sng" dirty="0">
                <a:hlinkClick r:id="rId3"/>
              </a:rPr>
              <a:t>https://sourceforge.net/p/dssimpc/code/HEAD/tree/trunk/Distribution/Examples/</a:t>
            </a:r>
            <a:r>
              <a:rPr lang="en-US" sz="2000" dirty="0"/>
              <a:t>.</a:t>
            </a:r>
          </a:p>
          <a:p>
            <a:pPr algn="l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34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Co-Simulation with OpenDSS-G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136490"/>
            <a:ext cx="12192000" cy="2831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4000" dirty="0"/>
              <a:t>Let’s run an example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67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</p:spTree>
    <p:extLst>
      <p:ext uri="{BB962C8B-B14F-4D97-AF65-F5344CB8AC3E}">
        <p14:creationId xmlns:p14="http://schemas.microsoft.com/office/powerpoint/2010/main" val="20936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inspector window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1" y="1965252"/>
            <a:ext cx="3633231" cy="393521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56" y="2510771"/>
            <a:ext cx="6502879" cy="28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6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inspector window</a:t>
            </a:r>
            <a:endParaRPr lang="en-US" altLang="en-US" kern="0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99" y="1713390"/>
            <a:ext cx="6152648" cy="329626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08" y="3537680"/>
            <a:ext cx="6358466" cy="26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Installing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812089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en-US" altLang="en-US" kern="0" dirty="0"/>
              <a:t>Install the database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4584786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6"/>
            </a:pPr>
            <a:r>
              <a:rPr lang="en-US" altLang="en-US" kern="0" dirty="0"/>
              <a:t>This is not mandatory but just in case</a:t>
            </a: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67" y="2438404"/>
            <a:ext cx="3639185" cy="18567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68" y="3488894"/>
            <a:ext cx="3515995" cy="2743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714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inspector window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050" y="1819861"/>
            <a:ext cx="7105908" cy="4235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23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Flags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640" y="1816873"/>
            <a:ext cx="8089398" cy="40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Flags</a:t>
            </a:r>
            <a:endParaRPr lang="en-US" altLang="en-US" kern="0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80" y="1946787"/>
            <a:ext cx="7028235" cy="4373838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/>
          </a:sp3d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10" y="1144215"/>
            <a:ext cx="5684520" cy="20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8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8" y="1870976"/>
            <a:ext cx="10817944" cy="39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9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65" y="1806228"/>
            <a:ext cx="8892683" cy="42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87" y="1783469"/>
            <a:ext cx="9618754" cy="45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8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7" y="1890660"/>
            <a:ext cx="6426106" cy="278949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04" y="3410173"/>
            <a:ext cx="4655770" cy="27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6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3" name="Proof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986" y="1581314"/>
            <a:ext cx="8701548" cy="48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136490"/>
            <a:ext cx="12192000" cy="2831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4000" dirty="0"/>
              <a:t>Let’s run an example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148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Other graphics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142" y="1713390"/>
            <a:ext cx="7907593" cy="46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Installing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812089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 altLang="en-US" kern="0" dirty="0"/>
              <a:t>Finally, the ODBC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564667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kern="0" dirty="0"/>
              <a:t>At this point your system should be all set!</a:t>
            </a: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185" y="2352860"/>
            <a:ext cx="3613150" cy="2819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371212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Other graphics</a:t>
            </a:r>
            <a:endParaRPr lang="en-US" altLang="en-US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3" y="1834331"/>
            <a:ext cx="5410200" cy="415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91" y="1834331"/>
            <a:ext cx="5410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Other graphics</a:t>
            </a:r>
            <a:endParaRPr lang="en-US" altLang="en-US" kern="0" dirty="0"/>
          </a:p>
        </p:txBody>
      </p:sp>
      <p:pic>
        <p:nvPicPr>
          <p:cNvPr id="5" name="Dynamic_Scat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1" y="1581314"/>
            <a:ext cx="8680712" cy="4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Quick measurements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9" y="1972227"/>
            <a:ext cx="4453307" cy="402544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32" y="1446314"/>
            <a:ext cx="6299146" cy="48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Quick measurements</a:t>
            </a:r>
            <a:endParaRPr lang="en-US" altLang="en-US" kern="0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23" y="1839696"/>
            <a:ext cx="8011150" cy="43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4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Quick measurements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5" y="2163097"/>
            <a:ext cx="11087167" cy="34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136490"/>
            <a:ext cx="12192000" cy="2831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4000" dirty="0"/>
              <a:t>Let’s run an example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7106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1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OpenDSS-G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24" y="1981202"/>
            <a:ext cx="7851396" cy="387882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4969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43" y="1723912"/>
            <a:ext cx="8862346" cy="4801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2721" y="3638967"/>
            <a:ext cx="81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62219" y="1944980"/>
            <a:ext cx="81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79973" y="4096400"/>
            <a:ext cx="81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05540966"/>
      </p:ext>
    </p:extLst>
  </p:cSld>
  <p:clrMapOvr>
    <a:masterClrMapping/>
  </p:clrMapOvr>
</p:sld>
</file>

<file path=ppt/theme/theme1.xml><?xml version="1.0" encoding="utf-8"?>
<a:theme xmlns:a="http://schemas.openxmlformats.org/drawingml/2006/main" name="2019 PowerPoint Theme">
  <a:themeElements>
    <a:clrScheme name="~EPRI Master Colors~">
      <a:dk1>
        <a:srgbClr val="262626"/>
      </a:dk1>
      <a:lt1>
        <a:srgbClr val="FFFFFF"/>
      </a:lt1>
      <a:dk2>
        <a:srgbClr val="0043C8"/>
      </a:dk2>
      <a:lt2>
        <a:srgbClr val="929292"/>
      </a:lt2>
      <a:accent1>
        <a:srgbClr val="00B0F0"/>
      </a:accent1>
      <a:accent2>
        <a:srgbClr val="287A3D"/>
      </a:accent2>
      <a:accent3>
        <a:srgbClr val="F27B04"/>
      </a:accent3>
      <a:accent4>
        <a:srgbClr val="0070C0"/>
      </a:accent4>
      <a:accent5>
        <a:srgbClr val="C54343"/>
      </a:accent5>
      <a:accent6>
        <a:srgbClr val="2FC7C3"/>
      </a:accent6>
      <a:hlink>
        <a:srgbClr val="0070C0"/>
      </a:hlink>
      <a:folHlink>
        <a:srgbClr val="E05428"/>
      </a:folHlink>
    </a:clrScheme>
    <a:fontScheme name="EPRI 2019 PP Font Theme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40C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 PowerPoint Template Widescreen_2.0.potx" id="{D32FFE1E-F282-43A7-88BF-7C273423CDFD}" vid="{C77546D0-09C4-4C06-9C05-D42E3852BD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9d4eb815-23ed-48d9-b0c1-2b9ce0016f4e">EPRI PowerPoint Template</Category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101F030D76349B9BDDCB7E839049A" ma:contentTypeVersion="1" ma:contentTypeDescription="Create a new document." ma:contentTypeScope="" ma:versionID="734fc11b70f2696fea1b768389187637">
  <xsd:schema xmlns:xsd="http://www.w3.org/2001/XMLSchema" xmlns:xs="http://www.w3.org/2001/XMLSchema" xmlns:p="http://schemas.microsoft.com/office/2006/metadata/properties" xmlns:ns2="9d4eb815-23ed-48d9-b0c1-2b9ce0016f4e" targetNamespace="http://schemas.microsoft.com/office/2006/metadata/properties" ma:root="true" ma:fieldsID="2b4a09c436e99444c649b2400fdb07dc" ns2:_="">
    <xsd:import namespace="9d4eb815-23ed-48d9-b0c1-2b9ce0016f4e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eb815-23ed-48d9-b0c1-2b9ce0016f4e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EPRI PowerPoint Template"/>
          <xsd:enumeration value="Design Templates"/>
          <xsd:enumeration value="EPRI Letterhead"/>
          <xsd:enumeration value="Events, Conferences, Meetings"/>
          <xsd:enumeration value="Miscellaneo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521A8B-3986-40B6-95DF-B5A721DA9604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9d4eb815-23ed-48d9-b0c1-2b9ce0016f4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9E07810-A7D8-4B3A-A78F-4052749F24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8FDBBD-CE4F-4A8C-8C02-158CA41BCB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4eb815-23ed-48d9-b0c1-2b9ce0016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NGDAT_Day_1</Template>
  <TotalTime>351</TotalTime>
  <Words>786</Words>
  <Application>Microsoft Office PowerPoint</Application>
  <PresentationFormat>Widescreen</PresentationFormat>
  <Paragraphs>213</Paragraphs>
  <Slides>76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Century Gothic</vt:lpstr>
      <vt:lpstr>Wingdings</vt:lpstr>
      <vt:lpstr>2019 PowerPoint Theme</vt:lpstr>
      <vt:lpstr>OpenDSS Training Workshop</vt:lpstr>
      <vt:lpstr>Introduction to OpenDSS-G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 processing using OpenDSS-G</vt:lpstr>
      <vt:lpstr>Parallel processing using OpenDSS-G</vt:lpstr>
      <vt:lpstr>Parallel processing using OpenDSS-G</vt:lpstr>
      <vt:lpstr>Parallel processing using OpenDSS-G</vt:lpstr>
      <vt:lpstr>Parallel processing using OpenDSS-G</vt:lpstr>
      <vt:lpstr>Visualizing data</vt:lpstr>
      <vt:lpstr>Monitors and meters in OpenDSS-G</vt:lpstr>
      <vt:lpstr>Monitors and meters in OpenDSS-G</vt:lpstr>
      <vt:lpstr>Monitors and meters in OpenDSS-G</vt:lpstr>
      <vt:lpstr>Monitors and meters in OpenDSS-G</vt:lpstr>
      <vt:lpstr>Monitors and meters in OpenDSS-G</vt:lpstr>
      <vt:lpstr>Monitors and meters in OpenDSS-G</vt:lpstr>
      <vt:lpstr>Monitors and meters in OpenDSS-G</vt:lpstr>
      <vt:lpstr>Model statistics</vt:lpstr>
      <vt:lpstr>Finding elements within the model</vt:lpstr>
      <vt:lpstr>Interacting with the model</vt:lpstr>
      <vt:lpstr>Interacting with the model</vt:lpstr>
      <vt:lpstr>Interacting with the model</vt:lpstr>
      <vt:lpstr>Real-Time simulation</vt:lpstr>
      <vt:lpstr>Real-Time simulation</vt:lpstr>
      <vt:lpstr>Real-Time simulation</vt:lpstr>
      <vt:lpstr>Visualizing elements within the model</vt:lpstr>
      <vt:lpstr>Co-Simulating with OpenDSS-G</vt:lpstr>
      <vt:lpstr>Co-Simulation with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PowerPoint Presentation</vt:lpstr>
    </vt:vector>
  </TitlesOfParts>
  <Company>Electric Power Research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Next Generation of Distribution Analysis Tools</dc:title>
  <dc:subject>Version 2.0</dc:subject>
  <dc:creator>Montenegro Martinez, Davis</dc:creator>
  <dc:description>© 2018 Electric Power Research Institute, Inc. All rights reserved.</dc:description>
  <cp:lastModifiedBy>Montenegro Martinez, Davis</cp:lastModifiedBy>
  <cp:revision>41</cp:revision>
  <cp:lastPrinted>2014-11-24T20:31:07Z</cp:lastPrinted>
  <dcterms:created xsi:type="dcterms:W3CDTF">2019-05-09T14:54:28Z</dcterms:created>
  <dcterms:modified xsi:type="dcterms:W3CDTF">2019-09-18T13:45:11Z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0x010100D67101F030D76349B9BDDCB7E839049A</vt:lpwstr>
  </property>
</Properties>
</file>